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84" r:id="rId2"/>
    <p:sldId id="268" r:id="rId3"/>
    <p:sldId id="269" r:id="rId4"/>
    <p:sldId id="270" r:id="rId5"/>
    <p:sldId id="271" r:id="rId6"/>
    <p:sldId id="272" r:id="rId7"/>
    <p:sldId id="274" r:id="rId8"/>
    <p:sldId id="280" r:id="rId9"/>
    <p:sldId id="281" r:id="rId10"/>
    <p:sldId id="282" r:id="rId11"/>
    <p:sldId id="275" r:id="rId12"/>
    <p:sldId id="283" r:id="rId13"/>
    <p:sldId id="285" r:id="rId14"/>
    <p:sldId id="286" r:id="rId15"/>
    <p:sldId id="28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19A3F-F867-45E8-9043-CC2255DA33E1}" type="datetimeFigureOut">
              <a:rPr lang="en-US" smtClean="0"/>
              <a:t>4/12/2010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899C1-86A8-44B6-866A-EECE49992C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7899C1-86A8-44B6-866A-EECE49992C1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695CB8-1100-46D6-B89F-B5F68B63DCF0}" type="datetimeFigureOut">
              <a:rPr lang="en-US" smtClean="0"/>
              <a:pPr/>
              <a:t>4/12/2010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8EFFAF-F048-422C-9643-2CA4A6BDDBF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7200" y="762000"/>
            <a:ext cx="815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Optimized Catalyst Preparation for Polymer Electrolyte Membrane Fuel Cells 	</a:t>
            </a:r>
          </a:p>
          <a:p>
            <a:pPr algn="ctr"/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990600" y="4876800"/>
            <a:ext cx="7162800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Anthony </a:t>
            </a:r>
            <a:r>
              <a:rPr lang="en-US" sz="2800" dirty="0" err="1" smtClean="0">
                <a:solidFill>
                  <a:srgbClr val="C00000"/>
                </a:solidFill>
              </a:rPr>
              <a:t>Adame</a:t>
            </a:r>
            <a:endParaRPr lang="en-US" sz="2800" dirty="0" smtClean="0">
              <a:solidFill>
                <a:srgbClr val="C00000"/>
              </a:solidFill>
            </a:endParaRPr>
          </a:p>
          <a:p>
            <a:pPr algn="ctr"/>
            <a:endParaRPr lang="en-US" sz="1500" dirty="0" smtClean="0">
              <a:solidFill>
                <a:srgbClr val="C0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Advised by: Dr. A.M. </a:t>
            </a:r>
            <a:r>
              <a:rPr lang="en-US" sz="2800" dirty="0" err="1" smtClean="0">
                <a:solidFill>
                  <a:srgbClr val="C00000"/>
                </a:solidFill>
              </a:rPr>
              <a:t>Kannan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13" name="Picture 12" descr="gm-fuel-cell-ca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0" y="2057400"/>
            <a:ext cx="366805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Performance Data – </a:t>
            </a:r>
            <a:r>
              <a:rPr lang="en-US" sz="3200" dirty="0" smtClean="0">
                <a:solidFill>
                  <a:srgbClr val="C00000"/>
                </a:solidFill>
              </a:rPr>
              <a:t>DDT to Pt Ratio</a:t>
            </a:r>
            <a:endParaRPr lang="en-US" sz="32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sp>
        <p:nvSpPr>
          <p:cNvPr id="12" name="TextBox 49"/>
          <p:cNvSpPr txBox="1">
            <a:spLocks noChangeArrowheads="1"/>
          </p:cNvSpPr>
          <p:nvPr/>
        </p:nvSpPr>
        <p:spPr bwMode="auto">
          <a:xfrm>
            <a:off x="2362200" y="5867400"/>
            <a:ext cx="5715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[5]     Performance </a:t>
            </a:r>
            <a:r>
              <a:rPr lang="en-US" sz="1600" dirty="0" smtClean="0"/>
              <a:t>data of </a:t>
            </a:r>
            <a:r>
              <a:rPr lang="en-US" sz="1600" dirty="0" smtClean="0"/>
              <a:t>DDT to Pt Ratio experimentation</a:t>
            </a:r>
            <a:endParaRPr lang="en-US" sz="16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1295400"/>
            <a:ext cx="722001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Results</a:t>
            </a:r>
            <a:endParaRPr lang="en-US" sz="32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81000" y="1752600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800° C is optimum sintering temperature for MWCNT supported catalyst material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Removes all </a:t>
            </a:r>
            <a:r>
              <a:rPr lang="en-US" dirty="0" err="1" smtClean="0"/>
              <a:t>thiol</a:t>
            </a:r>
            <a:r>
              <a:rPr lang="en-US" dirty="0" smtClean="0"/>
              <a:t> material </a:t>
            </a:r>
            <a:r>
              <a:rPr lang="en-US" dirty="0" smtClean="0">
                <a:sym typeface="Wingdings" pitchFamily="2" charset="2"/>
              </a:rPr>
              <a:t> reduces resistance</a:t>
            </a:r>
          </a:p>
          <a:p>
            <a:pPr lvl="1">
              <a:buFont typeface="Arial" pitchFamily="34" charset="0"/>
              <a:buChar char="•"/>
            </a:pPr>
            <a:endParaRPr lang="en-US" dirty="0" smtClean="0">
              <a:sym typeface="Wingdings" pitchFamily="2" charset="2"/>
            </a:endParaRPr>
          </a:p>
          <a:p>
            <a:pPr lvl="1">
              <a:buFont typeface="Arial" pitchFamily="34" charset="0"/>
              <a:buChar char="•"/>
            </a:pPr>
            <a:endParaRPr lang="en-US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ym typeface="Wingdings" pitchFamily="2" charset="2"/>
              </a:rPr>
              <a:t> Citric acid concentration of 1.6 </a:t>
            </a:r>
            <a:r>
              <a:rPr lang="en-US" dirty="0" err="1" smtClean="0">
                <a:sym typeface="Wingdings" pitchFamily="2" charset="2"/>
              </a:rPr>
              <a:t>mmol</a:t>
            </a:r>
            <a:r>
              <a:rPr lang="en-US" dirty="0" smtClean="0">
                <a:sym typeface="Wingdings" pitchFamily="2" charset="2"/>
              </a:rPr>
              <a:t> is optimum acid concentration for     </a:t>
            </a:r>
          </a:p>
          <a:p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functionalizing of MWCNTs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Lesser concentration does not form as many functionalized OH groups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Higher concentration damages MWCNT structure and degrades </a:t>
            </a:r>
            <a:r>
              <a:rPr lang="en-US" dirty="0" err="1" smtClean="0">
                <a:sym typeface="Wingdings" pitchFamily="2" charset="2"/>
              </a:rPr>
              <a:t>nanotubes</a:t>
            </a:r>
            <a:r>
              <a:rPr lang="en-US" dirty="0" smtClean="0">
                <a:sym typeface="Wingdings" pitchFamily="2" charset="2"/>
              </a:rPr>
              <a:t> 	into carbon material</a:t>
            </a:r>
          </a:p>
          <a:p>
            <a:pPr lvl="1">
              <a:buFont typeface="Wingdings" pitchFamily="2" charset="2"/>
              <a:buChar char="v"/>
            </a:pPr>
            <a:endParaRPr lang="en-US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v"/>
            </a:pPr>
            <a:endParaRPr lang="en-US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ym typeface="Wingdings" pitchFamily="2" charset="2"/>
              </a:rPr>
              <a:t> DDT to Pt ratio of 8: 1 is the optimum ratio for MWCNT supported catalyst  </a:t>
            </a:r>
          </a:p>
          <a:p>
            <a:r>
              <a:rPr lang="en-US" dirty="0" smtClean="0">
                <a:sym typeface="Wingdings" pitchFamily="2" charset="2"/>
              </a:rPr>
              <a:t>    material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Outcomes</a:t>
            </a:r>
            <a:endParaRPr lang="en-US" sz="40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81000" y="1524000"/>
            <a:ext cx="8534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 Project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Experimentation and Results Published – Journal of Electrochemical Society –</a:t>
            </a:r>
          </a:p>
          <a:p>
            <a:r>
              <a:rPr lang="en-US" dirty="0" smtClean="0"/>
              <a:t>     Accepted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New experimentation and results being conducted for future publication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Personal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Learned creative ways of thinking, how to conduct experiments, how to publish literature, and other priceless lessons from Jay Lin, my graduate mentor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Learned the importance of fuel cell technology and will conduct graduate research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on fuel cell technology under the advising of Dr. A.M. </a:t>
            </a:r>
            <a:r>
              <a:rPr lang="en-US" dirty="0" err="1" smtClean="0"/>
              <a:t>Kannan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Acknowledgements</a:t>
            </a:r>
            <a:endParaRPr lang="en-US" sz="40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81000" y="1524000"/>
            <a:ext cx="8534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would like to thank the following for their help and support throughout my experience with the AZ /NASA Space Grant Program: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Dr. A.M </a:t>
            </a:r>
            <a:r>
              <a:rPr lang="en-US" dirty="0" err="1" smtClean="0"/>
              <a:t>Kannan</a:t>
            </a:r>
            <a:r>
              <a:rPr lang="en-US" dirty="0" smtClean="0"/>
              <a:t> (Mentor)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Jay Lin (Graduate Mentor)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Chad Mason (Co-worker)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Rashida</a:t>
            </a:r>
            <a:r>
              <a:rPr lang="en-US" dirty="0" smtClean="0"/>
              <a:t> </a:t>
            </a:r>
            <a:r>
              <a:rPr lang="en-US" dirty="0" err="1" smtClean="0"/>
              <a:t>Villacorta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All fuel cell lab colleagues 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Tom Sharp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Candace Jackson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Danielle Pies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/>
              <a:t>Meg </a:t>
            </a:r>
            <a:r>
              <a:rPr lang="en-US" dirty="0" err="1" smtClean="0"/>
              <a:t>Hufford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AZ / NASA Space Grant 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Arizona State University – Polytechnic Campus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University of Arizona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References</a:t>
            </a:r>
            <a:endParaRPr lang="en-US" sz="40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52400" y="1524001"/>
            <a:ext cx="89916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 </a:t>
            </a:r>
            <a:r>
              <a:rPr lang="en-US" dirty="0" smtClean="0"/>
              <a:t>]  </a:t>
            </a:r>
            <a:r>
              <a:rPr lang="en-US" sz="1600" dirty="0" err="1" smtClean="0"/>
              <a:t>J.Hules</a:t>
            </a:r>
            <a:r>
              <a:rPr lang="en-US" sz="1600" dirty="0" smtClean="0"/>
              <a:t> and U. Wang, “ Scientists discover why </a:t>
            </a:r>
            <a:r>
              <a:rPr lang="en-US" sz="1600" dirty="0" smtClean="0"/>
              <a:t>the </a:t>
            </a:r>
            <a:r>
              <a:rPr lang="en-US" sz="1600" dirty="0" smtClean="0"/>
              <a:t>right  </a:t>
            </a:r>
            <a:r>
              <a:rPr lang="en-US" sz="1600" dirty="0" smtClean="0"/>
              <a:t>amount </a:t>
            </a:r>
            <a:r>
              <a:rPr lang="en-US" sz="1600" dirty="0" smtClean="0"/>
              <a:t>of  moisture in the </a:t>
            </a:r>
            <a:r>
              <a:rPr lang="en-US" sz="1600" dirty="0" smtClean="0"/>
              <a:t>	membrane </a:t>
            </a:r>
            <a:r>
              <a:rPr lang="en-US" sz="1600" dirty="0" smtClean="0"/>
              <a:t>plays a key role </a:t>
            </a:r>
            <a:r>
              <a:rPr lang="en-US" sz="1600" dirty="0" smtClean="0"/>
              <a:t>in fuel cell efficiency,” in </a:t>
            </a:r>
            <a:r>
              <a:rPr lang="en-US" sz="1600" i="1" dirty="0" smtClean="0"/>
              <a:t>National Energy  Research  	Scientific Computing </a:t>
            </a:r>
            <a:r>
              <a:rPr lang="en-US" sz="1600" i="1" dirty="0" smtClean="0"/>
              <a:t>Center, </a:t>
            </a:r>
            <a:r>
              <a:rPr lang="en-US" sz="1600" dirty="0" smtClean="0"/>
              <a:t>[online]. </a:t>
            </a:r>
            <a:endParaRPr lang="en-US" sz="1600" dirty="0" smtClean="0"/>
          </a:p>
          <a:p>
            <a:r>
              <a:rPr lang="en-US" sz="1600" dirty="0" smtClean="0"/>
              <a:t>	</a:t>
            </a:r>
            <a:r>
              <a:rPr lang="en-US" sz="1600" dirty="0" smtClean="0"/>
              <a:t>Available: http</a:t>
            </a:r>
            <a:r>
              <a:rPr lang="en-US" sz="1600" dirty="0" smtClean="0"/>
              <a:t>://www.nersc.gov/news/science/sandwich.php ]. </a:t>
            </a:r>
            <a:r>
              <a:rPr lang="en-US" sz="1600" dirty="0" smtClean="0"/>
              <a:t> Accessed</a:t>
            </a:r>
            <a:r>
              <a:rPr lang="en-US" sz="1600" dirty="0" smtClean="0"/>
              <a:t>: </a:t>
            </a:r>
            <a:r>
              <a:rPr lang="en-US" sz="1600" dirty="0" smtClean="0"/>
              <a:t>[Apr 12, 2010]. 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[2]  </a:t>
            </a:r>
            <a:r>
              <a:rPr lang="en-US" sz="1600" dirty="0" smtClean="0"/>
              <a:t>National </a:t>
            </a:r>
            <a:r>
              <a:rPr lang="en-US" sz="1600" dirty="0" smtClean="0"/>
              <a:t>Hydrogen Association, </a:t>
            </a:r>
            <a:r>
              <a:rPr lang="en-US" sz="1600" dirty="0" smtClean="0"/>
              <a:t>“General </a:t>
            </a:r>
            <a:r>
              <a:rPr lang="en-US" sz="1600" dirty="0" smtClean="0"/>
              <a:t>Motors Equinox </a:t>
            </a:r>
            <a:r>
              <a:rPr lang="en-US" sz="1600" dirty="0" smtClean="0"/>
              <a:t>fuel </a:t>
            </a:r>
            <a:r>
              <a:rPr lang="en-US" sz="1600" dirty="0" smtClean="0"/>
              <a:t>cell</a:t>
            </a:r>
            <a:r>
              <a:rPr lang="en-US" sz="1600" dirty="0" smtClean="0"/>
              <a:t>,” </a:t>
            </a:r>
            <a:r>
              <a:rPr lang="en-US" sz="1600" i="1" dirty="0" smtClean="0"/>
              <a:t>Hydrogenassociation.org,</a:t>
            </a:r>
          </a:p>
          <a:p>
            <a:r>
              <a:rPr lang="en-US" sz="1600" i="1" dirty="0" smtClean="0"/>
              <a:t>	</a:t>
            </a:r>
            <a:r>
              <a:rPr lang="en-US" sz="1600" dirty="0" smtClean="0"/>
              <a:t>[online].  </a:t>
            </a:r>
            <a:r>
              <a:rPr lang="en-US" sz="1600" dirty="0" smtClean="0"/>
              <a:t>Available: http://</a:t>
            </a:r>
            <a:r>
              <a:rPr lang="en-US" sz="1600" dirty="0" smtClean="0"/>
              <a:t>www.hydrogenassociation.org/media/mediaDownload.asp</a:t>
            </a:r>
          </a:p>
          <a:p>
            <a:r>
              <a:rPr lang="en-US" sz="1600" i="1" dirty="0" smtClean="0"/>
              <a:t>	</a:t>
            </a:r>
            <a:r>
              <a:rPr lang="en-US" sz="1600" dirty="0" smtClean="0"/>
              <a:t>[Accessed: April 12, 2010].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[3]  C. and S. Gable, “</a:t>
            </a:r>
            <a:r>
              <a:rPr lang="en-US" sz="1600" dirty="0" smtClean="0"/>
              <a:t>Chevrolet Equinox Fuel Cell Vehicle test </a:t>
            </a:r>
            <a:r>
              <a:rPr lang="en-US" sz="1600" dirty="0" smtClean="0"/>
              <a:t>drive,” </a:t>
            </a:r>
            <a:r>
              <a:rPr lang="en-US" sz="1600" i="1" dirty="0" smtClean="0"/>
              <a:t>About.com, </a:t>
            </a:r>
            <a:r>
              <a:rPr lang="en-US" sz="1600" dirty="0" smtClean="0"/>
              <a:t>[online].</a:t>
            </a:r>
          </a:p>
          <a:p>
            <a:r>
              <a:rPr lang="en-US" sz="1600" dirty="0" smtClean="0"/>
              <a:t>	Available: </a:t>
            </a:r>
            <a:r>
              <a:rPr lang="en-US" sz="1600" dirty="0" smtClean="0"/>
              <a:t>	</a:t>
            </a:r>
            <a:r>
              <a:rPr lang="en-US" sz="1500" dirty="0" smtClean="0"/>
              <a:t>http</a:t>
            </a:r>
            <a:r>
              <a:rPr lang="en-US" sz="1500" dirty="0" smtClean="0"/>
              <a:t>://</a:t>
            </a:r>
            <a:r>
              <a:rPr lang="en-US" sz="1500" dirty="0" smtClean="0"/>
              <a:t>alternativefuels.about.com/od/fuelcellvehiclereviews/fr/equinoxfuelcell.htm, </a:t>
            </a:r>
          </a:p>
          <a:p>
            <a:r>
              <a:rPr lang="en-US" sz="1500" dirty="0" smtClean="0"/>
              <a:t>	</a:t>
            </a:r>
            <a:r>
              <a:rPr lang="en-US" sz="1500" dirty="0" smtClean="0"/>
              <a:t>[Accessed Apr. 12, 2010].</a:t>
            </a:r>
          </a:p>
          <a:p>
            <a:endParaRPr lang="en-US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References</a:t>
            </a:r>
            <a:endParaRPr lang="en-US" sz="40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52400" y="1524001"/>
            <a:ext cx="8991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[4]  J.F. Lin,  “</a:t>
            </a:r>
            <a:r>
              <a:rPr lang="en-US" altLang="zh-CN" sz="1600" dirty="0" err="1" smtClean="0">
                <a:latin typeface="Times New Roman" pitchFamily="18" charset="0"/>
                <a:ea typeface="宋体" charset="-122"/>
                <a:cs typeface="Times New Roman" pitchFamily="18" charset="0"/>
              </a:rPr>
              <a:t>Nano</a:t>
            </a:r>
            <a:r>
              <a:rPr lang="en-US" altLang="zh-CN" sz="16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-Enabled Catalyst for High Power Proton Exchange Membrane Fuel Cells (PEMFCs),”</a:t>
            </a:r>
          </a:p>
          <a:p>
            <a:r>
              <a:rPr lang="en-US" altLang="zh-CN" sz="16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	</a:t>
            </a:r>
            <a:r>
              <a:rPr lang="en-US" altLang="zh-CN" sz="1600" i="1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Thesis Presentation, </a:t>
            </a:r>
            <a:r>
              <a:rPr lang="en-US" altLang="zh-CN" sz="16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Arizona State University, Apr. 4, 2010. </a:t>
            </a:r>
          </a:p>
          <a:p>
            <a:endParaRPr lang="en-US" altLang="zh-CN" sz="1600" i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endParaRPr lang="en-US" altLang="zh-CN" sz="1600" i="1" dirty="0" smtClean="0"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r>
              <a:rPr lang="en-US" altLang="zh-CN" sz="1600" dirty="0" smtClean="0">
                <a:latin typeface="Times New Roman" pitchFamily="18" charset="0"/>
                <a:ea typeface="宋体" charset="-122"/>
                <a:cs typeface="Times New Roman" pitchFamily="18" charset="0"/>
              </a:rPr>
              <a:t>[5] </a:t>
            </a:r>
            <a:r>
              <a:rPr lang="en-US" sz="1600" dirty="0" smtClean="0"/>
              <a:t>J.F. Lin, A. </a:t>
            </a:r>
            <a:r>
              <a:rPr lang="en-US" sz="1600" dirty="0" err="1" smtClean="0"/>
              <a:t>Adame</a:t>
            </a:r>
            <a:r>
              <a:rPr lang="en-US" sz="1600" dirty="0" smtClean="0"/>
              <a:t>, and A.M. </a:t>
            </a:r>
            <a:r>
              <a:rPr lang="en-US" sz="1600" dirty="0" err="1" smtClean="0"/>
              <a:t>Kannan</a:t>
            </a:r>
            <a:r>
              <a:rPr lang="en-US" sz="1600" dirty="0" smtClean="0"/>
              <a:t>, “Development of durable platinum </a:t>
            </a:r>
            <a:r>
              <a:rPr lang="en-US" sz="1600" dirty="0" err="1" smtClean="0"/>
              <a:t>nanocatalyst</a:t>
            </a:r>
            <a:r>
              <a:rPr lang="en-US" sz="1600" dirty="0" smtClean="0"/>
              <a:t> on</a:t>
            </a:r>
          </a:p>
          <a:p>
            <a:r>
              <a:rPr lang="en-US" sz="1600" dirty="0" smtClean="0"/>
              <a:t>         	 carbon </a:t>
            </a:r>
            <a:r>
              <a:rPr lang="en-US" sz="1600" dirty="0" err="1" smtClean="0"/>
              <a:t>nanotubes</a:t>
            </a:r>
            <a:r>
              <a:rPr lang="en-US" sz="1600" dirty="0" smtClean="0"/>
              <a:t> for proton exchange membrane fuel cells,” in </a:t>
            </a:r>
            <a:r>
              <a:rPr lang="en-US" sz="1600" i="1" dirty="0" smtClean="0"/>
              <a:t>Journal of </a:t>
            </a:r>
          </a:p>
          <a:p>
            <a:r>
              <a:rPr lang="en-US" sz="1600" i="1" dirty="0" smtClean="0"/>
              <a:t>          	Electrochemical Society - Accepted</a:t>
            </a:r>
            <a:r>
              <a:rPr lang="en-US" sz="1600" dirty="0" smtClean="0"/>
              <a:t>. </a:t>
            </a:r>
            <a:endParaRPr lang="en-US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Polymer Electrolyte</a:t>
            </a:r>
            <a:r>
              <a:rPr lang="en-US" sz="4000" dirty="0" smtClean="0">
                <a:solidFill>
                  <a:srgbClr val="C00000"/>
                </a:solidFill>
              </a:rPr>
              <a:t> Membrane Fuel Cell</a:t>
            </a:r>
            <a:endParaRPr lang="en-US" sz="40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pic>
        <p:nvPicPr>
          <p:cNvPr id="9" name="Picture 8" descr="image003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1371600"/>
            <a:ext cx="4495800" cy="4495800"/>
          </a:xfrm>
          <a:prstGeom prst="rect">
            <a:avLst/>
          </a:prstGeom>
        </p:spPr>
      </p:pic>
      <p:sp>
        <p:nvSpPr>
          <p:cNvPr id="10" name="TextBox 49"/>
          <p:cNvSpPr txBox="1">
            <a:spLocks noChangeArrowheads="1"/>
          </p:cNvSpPr>
          <p:nvPr/>
        </p:nvSpPr>
        <p:spPr bwMode="auto">
          <a:xfrm>
            <a:off x="2286000" y="5791200"/>
            <a:ext cx="4648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[1]       </a:t>
            </a:r>
            <a:r>
              <a:rPr lang="en-US" sz="1600" dirty="0" smtClean="0"/>
              <a:t>Polymer Electrolyte </a:t>
            </a:r>
            <a:r>
              <a:rPr lang="en-US" sz="1600" dirty="0" smtClean="0"/>
              <a:t>Membrane Fuel Cell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Uses of Fuel Cell</a:t>
            </a:r>
            <a:endParaRPr lang="en-US" sz="40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33400" y="1371600"/>
            <a:ext cx="8229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 </a:t>
            </a:r>
            <a:r>
              <a:rPr lang="en-US" sz="2800" dirty="0" smtClean="0"/>
              <a:t>Automobiles</a:t>
            </a:r>
          </a:p>
          <a:p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 smtClean="0"/>
              <a:t>Grid Power </a:t>
            </a:r>
          </a:p>
          <a:p>
            <a:pPr lvl="1">
              <a:buFont typeface="Wingdings" pitchFamily="2" charset="2"/>
              <a:buChar char="v"/>
            </a:pPr>
            <a:r>
              <a:rPr lang="en-US" sz="2800" dirty="0" smtClean="0"/>
              <a:t> </a:t>
            </a:r>
            <a:r>
              <a:rPr lang="en-US" sz="2400" dirty="0" smtClean="0"/>
              <a:t>Homes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 </a:t>
            </a:r>
            <a:r>
              <a:rPr lang="en-US" sz="2400" dirty="0" smtClean="0"/>
              <a:t> Hospitals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 smtClean="0"/>
              <a:t> </a:t>
            </a:r>
            <a:r>
              <a:rPr lang="en-US" sz="2400" dirty="0" smtClean="0"/>
              <a:t> Hotels</a:t>
            </a:r>
          </a:p>
          <a:p>
            <a:pPr lvl="1">
              <a:buFont typeface="Wingdings" pitchFamily="2" charset="2"/>
              <a:buChar char="v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 Telecommunications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Water  Treatment  Plants  </a:t>
            </a:r>
            <a:br>
              <a:rPr lang="en-US" sz="2800" dirty="0" smtClean="0"/>
            </a:b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257800" y="4572000"/>
            <a:ext cx="3429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[2]  GM Fuel Cell Equinox</a:t>
            </a:r>
            <a:endParaRPr lang="en-US" dirty="0"/>
          </a:p>
        </p:txBody>
      </p:sp>
      <p:pic>
        <p:nvPicPr>
          <p:cNvPr id="12" name="Picture 11" descr="equinoxFuelCel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00600" y="1676400"/>
            <a:ext cx="40005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Fuel Cell Challenges</a:t>
            </a:r>
            <a:endParaRPr lang="en-US" sz="40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09600" y="1676400"/>
            <a:ext cx="8077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600" dirty="0" smtClean="0"/>
              <a:t>  </a:t>
            </a:r>
            <a:r>
              <a:rPr lang="en-US" sz="3600" dirty="0" smtClean="0"/>
              <a:t>Cost</a:t>
            </a:r>
          </a:p>
          <a:p>
            <a:pPr lvl="1">
              <a:buFont typeface="Wingdings" pitchFamily="2" charset="2"/>
              <a:buChar char="v"/>
            </a:pPr>
            <a:r>
              <a:rPr lang="en-US" sz="2600" dirty="0" smtClean="0"/>
              <a:t> Platinum (Pt)</a:t>
            </a:r>
          </a:p>
          <a:p>
            <a:pPr lvl="1">
              <a:buFont typeface="Wingdings" pitchFamily="2" charset="2"/>
              <a:buChar char="v"/>
            </a:pPr>
            <a:r>
              <a:rPr lang="en-US" sz="2600" dirty="0" smtClean="0"/>
              <a:t> </a:t>
            </a:r>
            <a:r>
              <a:rPr lang="en-US" sz="2600" dirty="0" smtClean="0"/>
              <a:t>Hydrogen</a:t>
            </a:r>
          </a:p>
          <a:p>
            <a:pPr lvl="1">
              <a:buFont typeface="Wingdings" pitchFamily="2" charset="2"/>
              <a:buChar char="v"/>
            </a:pPr>
            <a:endParaRPr lang="en-US" sz="2600" dirty="0" smtClean="0"/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 </a:t>
            </a:r>
            <a:r>
              <a:rPr lang="en-US" sz="3600" dirty="0" smtClean="0"/>
              <a:t>Durability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 Degradation of Pt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smtClean="0"/>
              <a:t>Degradation of GDL</a:t>
            </a:r>
          </a:p>
          <a:p>
            <a:pPr lvl="1">
              <a:buFont typeface="Wingdings" pitchFamily="2" charset="2"/>
              <a:buChar char="Ø"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Performance</a:t>
            </a:r>
          </a:p>
          <a:p>
            <a:pPr lvl="1">
              <a:buFont typeface="Wingdings" pitchFamily="2" charset="2"/>
              <a:buChar char="Ø"/>
            </a:pPr>
            <a:endParaRPr lang="en-US" sz="2400" dirty="0"/>
          </a:p>
        </p:txBody>
      </p:sp>
      <p:pic>
        <p:nvPicPr>
          <p:cNvPr id="10" name="Picture 9" descr="FuelCellEquinox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2286000"/>
            <a:ext cx="4470400" cy="254812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572000" y="51054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[3]    GM Fuel Cell Equinox Ghost Figure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763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Two – Phase Transfer Method </a:t>
            </a:r>
            <a:r>
              <a:rPr lang="en-US" sz="3200" dirty="0" smtClean="0">
                <a:solidFill>
                  <a:srgbClr val="C00000"/>
                </a:solidFill>
              </a:rPr>
              <a:t/>
            </a:r>
            <a:br>
              <a:rPr lang="en-US" sz="3200" dirty="0" smtClean="0">
                <a:solidFill>
                  <a:srgbClr val="C00000"/>
                </a:solidFill>
              </a:rPr>
            </a:br>
            <a:r>
              <a:rPr lang="en-US" sz="2400" dirty="0" smtClean="0">
                <a:solidFill>
                  <a:srgbClr val="C00000"/>
                </a:solidFill>
              </a:rPr>
              <a:t>( Dr. A.M </a:t>
            </a:r>
            <a:r>
              <a:rPr lang="en-US" sz="2400" dirty="0" err="1" smtClean="0">
                <a:solidFill>
                  <a:srgbClr val="C00000"/>
                </a:solidFill>
              </a:rPr>
              <a:t>Kannan</a:t>
            </a:r>
            <a:r>
              <a:rPr lang="en-US" sz="2400" dirty="0" smtClean="0">
                <a:solidFill>
                  <a:srgbClr val="C00000"/>
                </a:solidFill>
              </a:rPr>
              <a:t> and J.F. </a:t>
            </a:r>
            <a:r>
              <a:rPr lang="en-US" sz="2400" dirty="0" smtClean="0">
                <a:solidFill>
                  <a:srgbClr val="C00000"/>
                </a:solidFill>
              </a:rPr>
              <a:t>Lin of Arizona State University)</a:t>
            </a:r>
            <a:endParaRPr lang="en-US" sz="24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pic>
        <p:nvPicPr>
          <p:cNvPr id="9" name="Picture 4" descr="C:\Users\Jay\Desktop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399" y="1828800"/>
            <a:ext cx="5801811" cy="4020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914400" y="57912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[4]</a:t>
            </a:r>
            <a:r>
              <a:rPr lang="en-US" dirty="0" smtClean="0"/>
              <a:t> </a:t>
            </a:r>
            <a:r>
              <a:rPr lang="en-US" dirty="0" smtClean="0"/>
              <a:t>   Two-Phase Transfer Method courtesy of  Dr. A.M </a:t>
            </a:r>
            <a:r>
              <a:rPr lang="en-US" dirty="0" err="1" smtClean="0"/>
              <a:t>Kannan</a:t>
            </a:r>
            <a:r>
              <a:rPr lang="en-US" dirty="0" smtClean="0"/>
              <a:t> and J.F. Lin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Project Goals</a:t>
            </a:r>
            <a:endParaRPr lang="en-US" sz="40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57200" y="2362200"/>
            <a:ext cx="815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 Determine optimum sintering temperature of catalyst  material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Determine optimum molar ratio of citric acid used to treat multi-walled carbon </a:t>
            </a:r>
            <a:r>
              <a:rPr lang="en-US" sz="2400" dirty="0" err="1" smtClean="0"/>
              <a:t>nanotubes</a:t>
            </a:r>
            <a:r>
              <a:rPr lang="en-US" sz="2400" dirty="0" smtClean="0"/>
              <a:t>  (MWCNTs)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Determine optimum molar ratio of </a:t>
            </a:r>
            <a:r>
              <a:rPr lang="en-US" sz="2400" dirty="0" err="1" smtClean="0"/>
              <a:t>dodecanethiol</a:t>
            </a:r>
            <a:r>
              <a:rPr lang="en-US" sz="2400" dirty="0" smtClean="0"/>
              <a:t> (DDT) to Pt used to prepare catalyst material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Experiments Conducted</a:t>
            </a:r>
            <a:endParaRPr lang="en-US" sz="32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1524000"/>
          <a:ext cx="38100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</a:tblGrid>
              <a:tr h="32840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Experiments 1-3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6429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Sintering Temperature ( ° C )</a:t>
                      </a: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(1.6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</a:rPr>
                        <a:t>mMol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citric acid, 8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: 1 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DDT ratio)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530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94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94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876800" y="1524000"/>
          <a:ext cx="38862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</a:tblGrid>
              <a:tr h="273538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Experiments  3-5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Citric acid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concentration (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</a:rPr>
                        <a:t>mMol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algn="ctr"/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(8:1  DDT ratio, 800 °C sinter temp. 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7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1.6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7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4748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3.2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438400" y="3886200"/>
          <a:ext cx="40386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319911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Experiments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 6 - 8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7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Molar Ratio of DDT to Pt </a:t>
                      </a:r>
                    </a:p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(1.6 </a:t>
                      </a:r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</a:rPr>
                        <a:t>mMol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citric acid, 800 °C sinter)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11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: 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11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2: 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115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: 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Performance Data – Sintering Temperature</a:t>
            </a:r>
            <a:endParaRPr lang="en-US" sz="32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1447800"/>
            <a:ext cx="6858000" cy="436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1752600" y="5867400"/>
            <a:ext cx="5867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[5] </a:t>
            </a:r>
            <a:r>
              <a:rPr lang="en-US" sz="1600" dirty="0" smtClean="0"/>
              <a:t>   </a:t>
            </a:r>
            <a:r>
              <a:rPr lang="en-US" sz="1600" dirty="0" smtClean="0"/>
              <a:t>Performance data of sintering temperature experimentation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Performance Data – </a:t>
            </a:r>
            <a:r>
              <a:rPr lang="en-US" sz="3200" dirty="0" smtClean="0">
                <a:solidFill>
                  <a:srgbClr val="C00000"/>
                </a:solidFill>
              </a:rPr>
              <a:t>Citric Acid Concentration</a:t>
            </a:r>
            <a:endParaRPr lang="en-US" sz="3200" dirty="0">
              <a:solidFill>
                <a:srgbClr val="C00000"/>
              </a:solidFill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0" y="6248400"/>
            <a:ext cx="9144000" cy="685800"/>
            <a:chOff x="0" y="6248400"/>
            <a:chExt cx="9144000" cy="685800"/>
          </a:xfrm>
        </p:grpSpPr>
        <p:sp>
          <p:nvSpPr>
            <p:cNvPr id="5" name="Rectangle 4"/>
            <p:cNvSpPr/>
            <p:nvPr/>
          </p:nvSpPr>
          <p:spPr>
            <a:xfrm>
              <a:off x="0" y="6248400"/>
              <a:ext cx="9144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 descr="azsgc_white_lg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0" y="6324600"/>
              <a:ext cx="533400" cy="533400"/>
            </a:xfrm>
            <a:prstGeom prst="rect">
              <a:avLst/>
            </a:prstGeom>
          </p:spPr>
        </p:pic>
        <p:pic>
          <p:nvPicPr>
            <p:cNvPr id="7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77200" y="6324600"/>
              <a:ext cx="628416" cy="5040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152400" y="6301154"/>
              <a:ext cx="6553200" cy="633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defTabSz="3135313"/>
              <a:r>
                <a:rPr lang="en-US" sz="2600" b="1" dirty="0" smtClean="0">
                  <a:solidFill>
                    <a:srgbClr val="C00000"/>
                  </a:solidFill>
                  <a:latin typeface="Perpetua" pitchFamily="18" charset="0"/>
                </a:rPr>
                <a:t>ASU/NASA Space Grant Program</a:t>
              </a:r>
              <a:endParaRPr lang="en-US" sz="2600" b="1" dirty="0">
                <a:solidFill>
                  <a:srgbClr val="C00000"/>
                </a:solidFill>
                <a:latin typeface="Perpetua" pitchFamily="18" charset="0"/>
              </a:endParaRPr>
            </a:p>
          </p:txBody>
        </p:sp>
      </p:grp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1524000"/>
            <a:ext cx="7162800" cy="4193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49"/>
          <p:cNvSpPr txBox="1">
            <a:spLocks noChangeArrowheads="1"/>
          </p:cNvSpPr>
          <p:nvPr/>
        </p:nvSpPr>
        <p:spPr bwMode="auto">
          <a:xfrm>
            <a:off x="1752600" y="5791200"/>
            <a:ext cx="7010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/>
              <a:t>[5]    </a:t>
            </a:r>
            <a:r>
              <a:rPr lang="en-US" sz="1600" dirty="0" smtClean="0"/>
              <a:t>Performance data of </a:t>
            </a:r>
            <a:r>
              <a:rPr lang="en-US" sz="1600" dirty="0" smtClean="0"/>
              <a:t>citric acid concentration experimentation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A23434"/>
      </a:accent1>
      <a:accent2>
        <a:srgbClr val="DBD105"/>
      </a:accent2>
      <a:accent3>
        <a:srgbClr val="A23434"/>
      </a:accent3>
      <a:accent4>
        <a:srgbClr val="DBD105"/>
      </a:accent4>
      <a:accent5>
        <a:srgbClr val="A23434"/>
      </a:accent5>
      <a:accent6>
        <a:srgbClr val="A23434"/>
      </a:accent6>
      <a:hlink>
        <a:srgbClr val="FF00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1637</TotalTime>
  <Words>611</Words>
  <Application>Microsoft Office PowerPoint</Application>
  <PresentationFormat>On-screen Show (4:3)</PresentationFormat>
  <Paragraphs>145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Slide 1</vt:lpstr>
      <vt:lpstr>Polymer Electrolyte Membrane Fuel Cell</vt:lpstr>
      <vt:lpstr>Uses of Fuel Cell</vt:lpstr>
      <vt:lpstr>Fuel Cell Challenges</vt:lpstr>
      <vt:lpstr>Two – Phase Transfer Method  ( Dr. A.M Kannan and J.F. Lin of Arizona State University)</vt:lpstr>
      <vt:lpstr>Project Goals</vt:lpstr>
      <vt:lpstr>Experiments Conducted</vt:lpstr>
      <vt:lpstr>Performance Data – Sintering Temperature</vt:lpstr>
      <vt:lpstr>Performance Data – Citric Acid Concentration</vt:lpstr>
      <vt:lpstr>Performance Data – DDT to Pt Ratio</vt:lpstr>
      <vt:lpstr>Results</vt:lpstr>
      <vt:lpstr>Outcomes</vt:lpstr>
      <vt:lpstr>Acknowledgements</vt:lpstr>
      <vt:lpstr>References</vt:lpstr>
      <vt:lpstr>References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 renewable energies:</dc:title>
  <dc:creator>Rashida</dc:creator>
  <cp:lastModifiedBy>Anthony</cp:lastModifiedBy>
  <cp:revision>54</cp:revision>
  <dcterms:created xsi:type="dcterms:W3CDTF">2010-03-30T03:34:03Z</dcterms:created>
  <dcterms:modified xsi:type="dcterms:W3CDTF">2010-04-13T06:57:08Z</dcterms:modified>
</cp:coreProperties>
</file>